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9" r:id="rId3"/>
    <p:sldId id="260" r:id="rId4"/>
    <p:sldId id="264" r:id="rId5"/>
    <p:sldId id="261" r:id="rId6"/>
    <p:sldId id="262" r:id="rId7"/>
    <p:sldId id="265" r:id="rId8"/>
    <p:sldId id="267" r:id="rId9"/>
    <p:sldId id="268" r:id="rId10"/>
    <p:sldId id="266" r:id="rId11"/>
    <p:sldId id="269" r:id="rId12"/>
    <p:sldId id="25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45"/>
  </p:normalViewPr>
  <p:slideViewPr>
    <p:cSldViewPr snapToGrid="0">
      <p:cViewPr varScale="1">
        <p:scale>
          <a:sx n="93" d="100"/>
          <a:sy n="93" d="100"/>
        </p:scale>
        <p:origin x="21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107AC-8F0D-4F49-A1BC-69DB68AE1C61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3B839-C5C5-F546-984D-78C2F60E53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0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3B839-C5C5-F546-984D-78C2F60E53B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99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3B839-C5C5-F546-984D-78C2F60E53B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78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03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15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6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7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51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0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96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99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25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10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66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2F46A6B-9050-4F44-B412-DDFE06FCBB0F}" type="datetimeFigureOut">
              <a:rPr lang="fr-FR" smtClean="0"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0032891-114B-2142-8FC8-6FA2125FCB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274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plein air, étoile, aurore&#10;&#10;Description générée automatiquement">
            <a:extLst>
              <a:ext uri="{FF2B5EF4-FFF2-40B4-BE49-F238E27FC236}">
                <a16:creationId xmlns:a16="http://schemas.microsoft.com/office/drawing/2014/main" id="{F08951B3-963E-E8CD-D20B-2DB1B8F757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9365" b="63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F9E9BC-7425-8C13-575E-F3DD1FA63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Traiter des données à caractère personnel dans l’espace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6A4BD4-368A-6752-2BE0-8B60652A1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Exploration (juridique et non spatiale)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du régime de responsabilité applicable</a:t>
            </a:r>
          </a:p>
        </p:txBody>
      </p:sp>
    </p:spTree>
    <p:extLst>
      <p:ext uri="{BB962C8B-B14F-4D97-AF65-F5344CB8AC3E}">
        <p14:creationId xmlns:p14="http://schemas.microsoft.com/office/powerpoint/2010/main" val="3879957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75B82-E15E-A059-ED32-244555554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Espace lointain, espace, planète, Terre&#10;&#10;Description générée automatiquement">
            <a:extLst>
              <a:ext uri="{FF2B5EF4-FFF2-40B4-BE49-F238E27FC236}">
                <a16:creationId xmlns:a16="http://schemas.microsoft.com/office/drawing/2014/main" id="{7C7F31E5-E6BC-2099-8741-02A1B9B5A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92351"/>
            <a:ext cx="12192000" cy="831272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31BE3C-5AC8-3EA3-49DF-C456CBD3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résumé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7E93C6-207D-DF00-6265-B7FDB0E0C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ighlight>
                  <a:srgbClr val="000000"/>
                </a:highlight>
              </a:rPr>
              <a:t>Qui est responsable de traitement ?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CBB69821-995A-9C15-492C-735B492C5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868980"/>
              </p:ext>
            </p:extLst>
          </p:nvPr>
        </p:nvGraphicFramePr>
        <p:xfrm>
          <a:off x="838200" y="2517933"/>
          <a:ext cx="10231584" cy="3148576"/>
        </p:xfrm>
        <a:graphic>
          <a:graphicData uri="http://schemas.openxmlformats.org/drawingml/2006/table">
            <a:tbl>
              <a:tblPr firstRow="1" firstCol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2557896">
                  <a:extLst>
                    <a:ext uri="{9D8B030D-6E8A-4147-A177-3AD203B41FA5}">
                      <a16:colId xmlns:a16="http://schemas.microsoft.com/office/drawing/2014/main" val="1847861235"/>
                    </a:ext>
                  </a:extLst>
                </a:gridCol>
                <a:gridCol w="2557896">
                  <a:extLst>
                    <a:ext uri="{9D8B030D-6E8A-4147-A177-3AD203B41FA5}">
                      <a16:colId xmlns:a16="http://schemas.microsoft.com/office/drawing/2014/main" val="4008208497"/>
                    </a:ext>
                  </a:extLst>
                </a:gridCol>
                <a:gridCol w="2557896">
                  <a:extLst>
                    <a:ext uri="{9D8B030D-6E8A-4147-A177-3AD203B41FA5}">
                      <a16:colId xmlns:a16="http://schemas.microsoft.com/office/drawing/2014/main" val="383155990"/>
                    </a:ext>
                  </a:extLst>
                </a:gridCol>
                <a:gridCol w="2557896">
                  <a:extLst>
                    <a:ext uri="{9D8B030D-6E8A-4147-A177-3AD203B41FA5}">
                      <a16:colId xmlns:a16="http://schemas.microsoft.com/office/drawing/2014/main" val="2148877851"/>
                    </a:ext>
                  </a:extLst>
                </a:gridCol>
              </a:tblGrid>
              <a:tr h="78714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Outer </a:t>
                      </a:r>
                      <a:r>
                        <a:rPr lang="fr-FR" dirty="0" err="1"/>
                        <a:t>space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treaty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Services numériques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RGPD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17587"/>
                  </a:ext>
                </a:extLst>
              </a:tr>
              <a:tr h="787144">
                <a:tc>
                  <a:txBody>
                    <a:bodyPr/>
                    <a:lstStyle/>
                    <a:p>
                      <a:r>
                        <a:rPr lang="fr-FR" b="1" dirty="0"/>
                        <a:t>Etat de lancement de la fusée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Responsable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Non-responsable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Responsable conjoint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102903"/>
                  </a:ext>
                </a:extLst>
              </a:tr>
              <a:tr h="787144">
                <a:tc>
                  <a:txBody>
                    <a:bodyPr/>
                    <a:lstStyle/>
                    <a:p>
                      <a:r>
                        <a:rPr lang="fr-FR" b="1" dirty="0"/>
                        <a:t>Opérateur de télécommunication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Non-responsable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Non-responsable, sauf signalement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Responsable conjoint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8912630"/>
                  </a:ext>
                </a:extLst>
              </a:tr>
              <a:tr h="787144">
                <a:tc>
                  <a:txBody>
                    <a:bodyPr/>
                    <a:lstStyle/>
                    <a:p>
                      <a:r>
                        <a:rPr lang="fr-FR" b="1" dirty="0"/>
                        <a:t>Utilisateur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Non-responsable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Responsable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Responsable conjoint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59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4557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9D263-38AA-4FE6-D728-6DD7292C7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space lointain, espace, planète, Terre&#10;&#10;Description générée automatiquement">
            <a:extLst>
              <a:ext uri="{FF2B5EF4-FFF2-40B4-BE49-F238E27FC236}">
                <a16:creationId xmlns:a16="http://schemas.microsoft.com/office/drawing/2014/main" id="{0E7FA08B-4C5F-3FCA-BC5E-E3D5BB46E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4726"/>
            <a:ext cx="12192000" cy="83127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B93EB5-000E-0A92-D02E-5042F4E463E0}"/>
              </a:ext>
            </a:extLst>
          </p:cNvPr>
          <p:cNvSpPr/>
          <p:nvPr/>
        </p:nvSpPr>
        <p:spPr>
          <a:xfrm>
            <a:off x="685800" y="1690688"/>
            <a:ext cx="10384971" cy="201660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F68A95-5A83-C8D2-C3E6-DB663BB41112}"/>
              </a:ext>
            </a:extLst>
          </p:cNvPr>
          <p:cNvSpPr/>
          <p:nvPr/>
        </p:nvSpPr>
        <p:spPr>
          <a:xfrm>
            <a:off x="1551706" y="3842227"/>
            <a:ext cx="5900077" cy="346263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C2D9FB-D84B-6B01-A0D6-3F6E27B9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Concrètement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5B485C-3B48-2B7F-49AC-749DB4B12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Dans tous les cas, tout ceci reste très hypothétique : il n’y a eu aucune jurisprudence sur le sujet.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La pression politique/financière sur Terre, ça marche aussi :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lvl="1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texte, Police, blanc, algèbre&#10;&#10;Description générée automatiquement">
            <a:extLst>
              <a:ext uri="{FF2B5EF4-FFF2-40B4-BE49-F238E27FC236}">
                <a16:creationId xmlns:a16="http://schemas.microsoft.com/office/drawing/2014/main" id="{81FCB71F-BF50-2335-9922-12621A90B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07" y="4188490"/>
            <a:ext cx="5900078" cy="1058988"/>
          </a:xfrm>
          <a:prstGeom prst="rect">
            <a:avLst/>
          </a:prstGeom>
        </p:spPr>
      </p:pic>
      <p:pic>
        <p:nvPicPr>
          <p:cNvPr id="7" name="Image 6" descr="Une image contenant texte, Police, blanc, typographie&#10;&#10;Description générée automatiquement">
            <a:extLst>
              <a:ext uri="{FF2B5EF4-FFF2-40B4-BE49-F238E27FC236}">
                <a16:creationId xmlns:a16="http://schemas.microsoft.com/office/drawing/2014/main" id="{0F50F39F-2E7D-1A41-2174-4BF1F587E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708" y="3262035"/>
            <a:ext cx="5900077" cy="87229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C9B2840-F8CE-C25C-60B4-E7A9A01DB4CD}"/>
              </a:ext>
            </a:extLst>
          </p:cNvPr>
          <p:cNvSpPr txBox="1"/>
          <p:nvPr/>
        </p:nvSpPr>
        <p:spPr>
          <a:xfrm>
            <a:off x="1651544" y="4039687"/>
            <a:ext cx="22004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chemeClr val="tx1">
                    <a:lumMod val="75000"/>
                  </a:schemeClr>
                </a:solidFill>
              </a:rPr>
              <a:t>03/09/2024, The </a:t>
            </a:r>
            <a:r>
              <a:rPr lang="fr-FR" sz="1050" i="1" dirty="0" err="1">
                <a:solidFill>
                  <a:schemeClr val="tx1">
                    <a:lumMod val="75000"/>
                  </a:schemeClr>
                </a:solidFill>
              </a:rPr>
              <a:t>brazilian</a:t>
            </a:r>
            <a:r>
              <a:rPr lang="fr-FR" sz="1050" i="1" dirty="0">
                <a:solidFill>
                  <a:schemeClr val="tx1">
                    <a:lumMod val="75000"/>
                  </a:schemeClr>
                </a:solidFill>
              </a:rPr>
              <a:t> report</a:t>
            </a:r>
          </a:p>
        </p:txBody>
      </p:sp>
    </p:spTree>
    <p:extLst>
      <p:ext uri="{BB962C8B-B14F-4D97-AF65-F5344CB8AC3E}">
        <p14:creationId xmlns:p14="http://schemas.microsoft.com/office/powerpoint/2010/main" val="215759374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espace, astronomie, constellation, étoile&#10;&#10;Description générée automatiquement">
            <a:extLst>
              <a:ext uri="{FF2B5EF4-FFF2-40B4-BE49-F238E27FC236}">
                <a16:creationId xmlns:a16="http://schemas.microsoft.com/office/drawing/2014/main" id="{66D4F259-2DC1-D672-DB81-D1851A3B6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564" r="-2" b="1021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272DA1-6541-2858-C5AA-C76941EDFBD4}"/>
              </a:ext>
            </a:extLst>
          </p:cNvPr>
          <p:cNvSpPr/>
          <p:nvPr/>
        </p:nvSpPr>
        <p:spPr>
          <a:xfrm>
            <a:off x="706582" y="3702755"/>
            <a:ext cx="10517396" cy="2629717"/>
          </a:xfrm>
          <a:prstGeom prst="rect">
            <a:avLst/>
          </a:prstGeom>
          <a:solidFill>
            <a:schemeClr val="dk1">
              <a:alpha val="34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AAB823-6A79-81F7-9235-592235A6D191}"/>
              </a:ext>
            </a:extLst>
          </p:cNvPr>
          <p:cNvSpPr txBox="1"/>
          <p:nvPr/>
        </p:nvSpPr>
        <p:spPr>
          <a:xfrm>
            <a:off x="838200" y="1746602"/>
            <a:ext cx="1038577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/>
              <a:t>Merci de votre attention.</a:t>
            </a:r>
            <a:endParaRPr lang="fr-FR" i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u="sng" dirty="0">
                <a:solidFill>
                  <a:srgbClr val="FFFFFF"/>
                </a:solidFill>
              </a:rPr>
              <a:t>Auteur :</a:t>
            </a:r>
          </a:p>
          <a:p>
            <a:r>
              <a:rPr lang="fr-FR" dirty="0">
                <a:solidFill>
                  <a:srgbClr val="FFFFFF"/>
                </a:solidFill>
              </a:rPr>
              <a:t>CC-BY David </a:t>
            </a:r>
            <a:r>
              <a:rPr lang="fr-FR" dirty="0" err="1">
                <a:solidFill>
                  <a:srgbClr val="FFFFFF"/>
                </a:solidFill>
              </a:rPr>
              <a:t>Libeau</a:t>
            </a:r>
            <a:r>
              <a:rPr lang="fr-FR" dirty="0">
                <a:solidFill>
                  <a:srgbClr val="FFFFFF"/>
                </a:solidFill>
              </a:rPr>
              <a:t> pour le DU DPO (2024).</a:t>
            </a:r>
          </a:p>
          <a:p>
            <a:endParaRPr lang="fr-FR" dirty="0">
              <a:solidFill>
                <a:srgbClr val="FFFFFF"/>
              </a:solidFill>
            </a:endParaRPr>
          </a:p>
          <a:p>
            <a:r>
              <a:rPr lang="fr-FR" u="sng" dirty="0">
                <a:solidFill>
                  <a:srgbClr val="FFFFFF"/>
                </a:solidFill>
              </a:rPr>
              <a:t>Références :</a:t>
            </a:r>
            <a:endParaRPr lang="fr-FR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Shakila</a:t>
            </a:r>
            <a:r>
              <a:rPr lang="fr-FR" dirty="0"/>
              <a:t> Bu-</a:t>
            </a:r>
            <a:r>
              <a:rPr lang="fr-FR" dirty="0" err="1"/>
              <a:t>Pasha</a:t>
            </a:r>
            <a:r>
              <a:rPr lang="fr-FR" dirty="0"/>
              <a:t>, Heidi </a:t>
            </a:r>
            <a:r>
              <a:rPr lang="fr-FR" dirty="0" err="1"/>
              <a:t>Kuusniemi</a:t>
            </a:r>
            <a:r>
              <a:rPr lang="fr-FR" dirty="0"/>
              <a:t> (2020). </a:t>
            </a:r>
            <a:r>
              <a:rPr lang="fr-FR" i="1" dirty="0"/>
              <a:t>Data protection and </a:t>
            </a:r>
            <a:r>
              <a:rPr lang="fr-FR" i="1" dirty="0" err="1"/>
              <a:t>space</a:t>
            </a:r>
            <a:r>
              <a:rPr lang="fr-FR" i="1" dirty="0"/>
              <a:t>: </a:t>
            </a:r>
            <a:r>
              <a:rPr lang="fr-FR" i="1" dirty="0" err="1"/>
              <a:t>What</a:t>
            </a:r>
            <a:r>
              <a:rPr lang="fr-FR" i="1" dirty="0"/>
              <a:t> challenges </a:t>
            </a:r>
            <a:r>
              <a:rPr lang="fr-FR" i="1" dirty="0" err="1"/>
              <a:t>will</a:t>
            </a:r>
            <a:r>
              <a:rPr lang="fr-FR" i="1" dirty="0"/>
              <a:t> the General Data Protection </a:t>
            </a:r>
            <a:r>
              <a:rPr lang="fr-FR" i="1" dirty="0" err="1"/>
              <a:t>Regulation</a:t>
            </a:r>
            <a:r>
              <a:rPr lang="fr-FR" i="1" dirty="0"/>
              <a:t> face </a:t>
            </a:r>
            <a:r>
              <a:rPr lang="fr-FR" i="1" dirty="0" err="1"/>
              <a:t>when</a:t>
            </a:r>
            <a:r>
              <a:rPr lang="fr-FR" i="1" dirty="0"/>
              <a:t> </a:t>
            </a:r>
            <a:r>
              <a:rPr lang="fr-FR" i="1" dirty="0" err="1"/>
              <a:t>dealing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</a:t>
            </a:r>
            <a:r>
              <a:rPr lang="fr-FR" i="1" dirty="0" err="1"/>
              <a:t>space-based</a:t>
            </a:r>
            <a:r>
              <a:rPr lang="fr-FR" i="1" dirty="0"/>
              <a:t> data?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Martin M. </a:t>
            </a:r>
            <a:r>
              <a:rPr lang="fr-FR" dirty="0" err="1"/>
              <a:t>Zoltick</a:t>
            </a:r>
            <a:r>
              <a:rPr lang="fr-FR" dirty="0"/>
              <a:t>, Jenny L. Colgate (2019). </a:t>
            </a:r>
            <a:r>
              <a:rPr lang="fr-FR" i="1" dirty="0"/>
              <a:t>The Application of Data Protection Laws in (Outer) </a:t>
            </a:r>
            <a:r>
              <a:rPr lang="fr-FR" i="1" dirty="0" err="1"/>
              <a:t>Space</a:t>
            </a:r>
            <a:r>
              <a:rPr lang="fr-FR" i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Pedro R. Borges (2020). </a:t>
            </a:r>
            <a:r>
              <a:rPr lang="fr-FR" i="1" dirty="0"/>
              <a:t>Transnational </a:t>
            </a:r>
            <a:r>
              <a:rPr lang="fr-FR" i="1" dirty="0" err="1"/>
              <a:t>Space</a:t>
            </a:r>
            <a:r>
              <a:rPr lang="fr-FR" i="1" dirty="0"/>
              <a:t> Law in the 21st Century: </a:t>
            </a:r>
            <a:r>
              <a:rPr lang="fr-FR" i="1" dirty="0" err="1"/>
              <a:t>What</a:t>
            </a:r>
            <a:r>
              <a:rPr lang="fr-FR" i="1" dirty="0"/>
              <a:t> Laws </a:t>
            </a:r>
            <a:r>
              <a:rPr lang="fr-FR" i="1" dirty="0" err="1"/>
              <a:t>Govern</a:t>
            </a:r>
            <a:r>
              <a:rPr lang="fr-FR" i="1" dirty="0"/>
              <a:t> Data in Outer </a:t>
            </a:r>
            <a:r>
              <a:rPr lang="fr-FR" i="1" dirty="0" err="1"/>
              <a:t>Space</a:t>
            </a:r>
            <a:r>
              <a:rPr lang="fr-FR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67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satellite, transport, engin spatial, nuit&#10;&#10;Description générée automatiquement">
            <a:extLst>
              <a:ext uri="{FF2B5EF4-FFF2-40B4-BE49-F238E27FC236}">
                <a16:creationId xmlns:a16="http://schemas.microsoft.com/office/drawing/2014/main" id="{79DA24E0-8407-DEA0-9393-DCB8475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1" r="3721" b="-1"/>
          <a:stretch/>
        </p:blipFill>
        <p:spPr>
          <a:xfrm>
            <a:off x="4378137" y="498764"/>
            <a:ext cx="7813863" cy="55418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1E38C94-479D-D031-0237-5046AD83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 dirty="0"/>
              <a:t>Problématique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747108-D1C0-DAEB-C2BB-7B196558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65037"/>
            <a:ext cx="4501445" cy="3742762"/>
          </a:xfrm>
        </p:spPr>
        <p:txBody>
          <a:bodyPr>
            <a:normAutofit/>
          </a:bodyPr>
          <a:lstStyle/>
          <a:p>
            <a:r>
              <a:rPr lang="fr-FR" sz="2000" dirty="0"/>
              <a:t>De plus en plus de satellites sont lancés dans l’espace et procèdent à des traitements de données à caractère personnel (e.g. GPS, transmission de communications, capture de photos…).</a:t>
            </a:r>
          </a:p>
          <a:p>
            <a:r>
              <a:rPr lang="fr-FR" sz="2000" dirty="0"/>
              <a:t>Exemple de </a:t>
            </a:r>
            <a:r>
              <a:rPr lang="fr-FR" sz="2000" dirty="0" err="1"/>
              <a:t>Starlink</a:t>
            </a:r>
            <a:r>
              <a:rPr lang="fr-FR" sz="2000" dirty="0"/>
              <a:t>/SpaceX : fournisseur d’accès à internet par satellites.</a:t>
            </a:r>
          </a:p>
          <a:p>
            <a:r>
              <a:rPr lang="fr-FR" sz="2000" dirty="0"/>
              <a:t>Comment appliquer le RGPD dans ce cas d’usage ? Qui est responsable de traitement ?</a:t>
            </a:r>
          </a:p>
        </p:txBody>
      </p:sp>
    </p:spTree>
    <p:extLst>
      <p:ext uri="{BB962C8B-B14F-4D97-AF65-F5344CB8AC3E}">
        <p14:creationId xmlns:p14="http://schemas.microsoft.com/office/powerpoint/2010/main" val="265862982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rte, Monde, Terre, nature&#10;&#10;Description générée automatiquement">
            <a:extLst>
              <a:ext uri="{FF2B5EF4-FFF2-40B4-BE49-F238E27FC236}">
                <a16:creationId xmlns:a16="http://schemas.microsoft.com/office/drawing/2014/main" id="{A57EEB1C-3E0B-0F31-7A43-F667EECA6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2B68AF-BD67-169C-B45C-00D4E9E4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L’extraterritorialité du RGPD</a:t>
            </a:r>
          </a:p>
        </p:txBody>
      </p:sp>
      <p:pic>
        <p:nvPicPr>
          <p:cNvPr id="5" name="Image 4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73FFC357-C4A4-92C7-C9F2-1DE0173E3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6465711" cy="3378033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915A7BF-D24F-F363-8ABA-BE350993E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7311"/>
            <a:ext cx="10515600" cy="1009651"/>
          </a:xfrm>
        </p:spPr>
        <p:txBody>
          <a:bodyPr>
            <a:normAutofit/>
          </a:bodyPr>
          <a:lstStyle/>
          <a:p>
            <a:r>
              <a:rPr lang="fr-FR" sz="2400" dirty="0"/>
              <a:t>Aucune disposition spécifique sur l’espace, mais l’article 3 est assez large pour couvrir les activités spatiales.</a:t>
            </a:r>
          </a:p>
        </p:txBody>
      </p:sp>
    </p:spTree>
    <p:extLst>
      <p:ext uri="{BB962C8B-B14F-4D97-AF65-F5344CB8AC3E}">
        <p14:creationId xmlns:p14="http://schemas.microsoft.com/office/powerpoint/2010/main" val="394484762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6F0EF-03E1-7935-1CE7-8582C7B6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rte, Monde, Terre, nature&#10;&#10;Description générée automatiquement">
            <a:extLst>
              <a:ext uri="{FF2B5EF4-FFF2-40B4-BE49-F238E27FC236}">
                <a16:creationId xmlns:a16="http://schemas.microsoft.com/office/drawing/2014/main" id="{51C4B59B-4AD2-7576-058B-45E137F4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0CB2F88-76DA-17B4-0FF9-30659C8FA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transferts internationaux de données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F90B6DC-E98D-445C-0203-8FB99FF5B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23855"/>
            <a:ext cx="10515600" cy="2353107"/>
          </a:xfrm>
        </p:spPr>
        <p:txBody>
          <a:bodyPr>
            <a:normAutofit/>
          </a:bodyPr>
          <a:lstStyle/>
          <a:p>
            <a:r>
              <a:rPr lang="fr-FR" sz="2400" dirty="0"/>
              <a:t>Restreint l’application des transferts internationaux aux pays tiers (donc sur la Terre ?).</a:t>
            </a:r>
          </a:p>
          <a:p>
            <a:r>
              <a:rPr lang="fr-FR" sz="2400" dirty="0"/>
              <a:t>Potentielle faille dans la législation.</a:t>
            </a:r>
          </a:p>
        </p:txBody>
      </p:sp>
      <p:pic>
        <p:nvPicPr>
          <p:cNvPr id="4" name="Image 3" descr="Une image contenant texte, Police, capture d’écran, document&#10;&#10;Description générée automatiquement">
            <a:extLst>
              <a:ext uri="{FF2B5EF4-FFF2-40B4-BE49-F238E27FC236}">
                <a16:creationId xmlns:a16="http://schemas.microsoft.com/office/drawing/2014/main" id="{EE2C9429-5818-4E5D-D57B-BEDE83F95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6470163" cy="20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43C97-E542-E65E-444B-AF890F29B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EBCD6-AC25-C39E-88F6-F2D47F53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 cas des satellites européens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223D9D-5797-1748-294A-A9C6643BE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7629" cy="4351338"/>
          </a:xfrm>
        </p:spPr>
        <p:txBody>
          <a:bodyPr>
            <a:normAutofit/>
          </a:bodyPr>
          <a:lstStyle/>
          <a:p>
            <a:r>
              <a:rPr lang="fr-FR" sz="2400" dirty="0"/>
              <a:t>Dans la plupart des cas, les satellites européens sont lancés par des institutions européennes (programme </a:t>
            </a:r>
            <a:r>
              <a:rPr lang="fr-FR" sz="2400" dirty="0" err="1"/>
              <a:t>Copernicus</a:t>
            </a:r>
            <a:r>
              <a:rPr lang="fr-FR" sz="2400" dirty="0"/>
              <a:t> par exemple).</a:t>
            </a:r>
          </a:p>
          <a:p>
            <a:r>
              <a:rPr lang="fr-FR" sz="2400" dirty="0"/>
              <a:t>La Commission européenne et l’</a:t>
            </a:r>
            <a:r>
              <a:rPr lang="fr-FR" sz="2400" dirty="0" err="1"/>
              <a:t>European</a:t>
            </a:r>
            <a:r>
              <a:rPr lang="fr-FR" sz="2400" dirty="0"/>
              <a:t> </a:t>
            </a:r>
            <a:r>
              <a:rPr lang="fr-FR" sz="2400" dirty="0" err="1"/>
              <a:t>Space</a:t>
            </a:r>
            <a:r>
              <a:rPr lang="fr-FR" sz="2400" dirty="0"/>
              <a:t> Agency (ESA) sont responsables de ces activités.</a:t>
            </a:r>
          </a:p>
          <a:p>
            <a:r>
              <a:rPr lang="fr-FR" sz="2400" dirty="0"/>
              <a:t>Le règlement 2018/1725 s’appliquerait et non le RGPD ?</a:t>
            </a:r>
          </a:p>
          <a:p>
            <a:pPr lvl="1"/>
            <a:r>
              <a:rPr lang="fr-FR" sz="2000" dirty="0"/>
              <a:t>Pas de différence sur les précédents points.</a:t>
            </a:r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5" name="Image 4" descr="Une image contenant drapeau, ciel, nuage, plein air&#10;&#10;Description générée automatiquement">
            <a:extLst>
              <a:ext uri="{FF2B5EF4-FFF2-40B4-BE49-F238E27FC236}">
                <a16:creationId xmlns:a16="http://schemas.microsoft.com/office/drawing/2014/main" id="{A008DB84-C30E-E407-8CC9-C0C7E699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659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nuage, avion, ciel, Transport aérien&#10;&#10;Description générée automatiquement">
            <a:extLst>
              <a:ext uri="{FF2B5EF4-FFF2-40B4-BE49-F238E27FC236}">
                <a16:creationId xmlns:a16="http://schemas.microsoft.com/office/drawing/2014/main" id="{C64CC354-F09A-3AC5-0FF6-0DB4193F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740" b="68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5AD82E-4326-782D-6AAA-840D54C4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/>
              <a:t>Les lois spatiales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2DA5E2-C50F-520D-833C-2D465289E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000"/>
            <a:ext cx="4806244" cy="4144963"/>
          </a:xfrm>
        </p:spPr>
        <p:txBody>
          <a:bodyPr>
            <a:normAutofit/>
          </a:bodyPr>
          <a:lstStyle/>
          <a:p>
            <a:r>
              <a:rPr lang="fr-FR" sz="2200" dirty="0"/>
              <a:t>Droit de l’espace aérien</a:t>
            </a:r>
          </a:p>
          <a:p>
            <a:pPr lvl="1"/>
            <a:r>
              <a:rPr lang="fr-FR" sz="2200" dirty="0"/>
              <a:t>Convention internationale portant réglementation de la navigation aérienne, conclue à Paris, le 13 octobre 1919.</a:t>
            </a:r>
          </a:p>
          <a:p>
            <a:pPr lvl="1"/>
            <a:r>
              <a:rPr lang="fr-FR" sz="2200" dirty="0"/>
              <a:t>(Si l’objet n’est pas dans l’espace extra-atmosphérique) la loi où survol l’objet s’applique.</a:t>
            </a:r>
          </a:p>
          <a:p>
            <a:pPr marL="457200" lvl="1" indent="0">
              <a:buNone/>
            </a:pPr>
            <a:endParaRPr lang="fr-FR" sz="2200" dirty="0"/>
          </a:p>
          <a:p>
            <a:pPr marL="0" indent="0">
              <a:buNone/>
            </a:pPr>
            <a:r>
              <a:rPr lang="fr-FR" sz="2200" dirty="0"/>
              <a:t>→ Dans le cas d’espèce, les satellites </a:t>
            </a:r>
            <a:r>
              <a:rPr lang="fr-FR" sz="2200" dirty="0" err="1"/>
              <a:t>Starlink</a:t>
            </a:r>
            <a:r>
              <a:rPr lang="fr-FR" sz="2200" dirty="0"/>
              <a:t> sont à 550 km d’altitude.</a:t>
            </a:r>
          </a:p>
        </p:txBody>
      </p:sp>
    </p:spTree>
    <p:extLst>
      <p:ext uri="{BB962C8B-B14F-4D97-AF65-F5344CB8AC3E}">
        <p14:creationId xmlns:p14="http://schemas.microsoft.com/office/powerpoint/2010/main" val="369613685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5C8D2A-638B-D760-4DA7-ADDF49A37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ransport, avion, Ingénierie aérospatiale, missile&#10;&#10;Description générée automatiquement">
            <a:extLst>
              <a:ext uri="{FF2B5EF4-FFF2-40B4-BE49-F238E27FC236}">
                <a16:creationId xmlns:a16="http://schemas.microsoft.com/office/drawing/2014/main" id="{8357EEAF-DC73-236A-DD9F-B123273A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409" b="1"/>
          <a:stretch/>
        </p:blipFill>
        <p:spPr>
          <a:xfrm>
            <a:off x="4392719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829BE5-4FEA-6BCC-9D4B-E7F52B88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/>
              <a:t>Les lois spatiales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8A6488-E408-D0FC-B819-C840BD5C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6618"/>
            <a:ext cx="6025444" cy="4140345"/>
          </a:xfrm>
        </p:spPr>
        <p:txBody>
          <a:bodyPr>
            <a:normAutofit fontScale="92500"/>
          </a:bodyPr>
          <a:lstStyle/>
          <a:p>
            <a:r>
              <a:rPr lang="fr-FR" sz="2400" dirty="0"/>
              <a:t>Droit de l’espace extra-atmosphérique</a:t>
            </a:r>
          </a:p>
          <a:p>
            <a:pPr lvl="1"/>
            <a:r>
              <a:rPr lang="fr-FR" dirty="0"/>
              <a:t>Outer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treaty</a:t>
            </a:r>
            <a:r>
              <a:rPr lang="fr-FR" dirty="0"/>
              <a:t> (Traité sur les principes régissant les activités des États en matière d'exploration et d'utilisation de l'espace extra-atmosphérique, y compris la Lune et les autres corps célestes) de 1967.</a:t>
            </a:r>
          </a:p>
          <a:p>
            <a:pPr lvl="1"/>
            <a:r>
              <a:rPr lang="fr-FR" dirty="0"/>
              <a:t>(Si l’objet est dans l’espace extra-atmosphérique, environ 160km au dessus du sol) le principe du pays de lancement s’applique. L’Etat du lancement est responsable (les entreprises doivent contracter avec l’Etat).</a:t>
            </a:r>
          </a:p>
        </p:txBody>
      </p:sp>
    </p:spTree>
    <p:extLst>
      <p:ext uri="{BB962C8B-B14F-4D97-AF65-F5344CB8AC3E}">
        <p14:creationId xmlns:p14="http://schemas.microsoft.com/office/powerpoint/2010/main" val="32101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27CBD-2377-E841-AD0D-2422C51F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léger, aurore, Caractère coloré, nature&#10;&#10;Description générée automatiquement">
            <a:extLst>
              <a:ext uri="{FF2B5EF4-FFF2-40B4-BE49-F238E27FC236}">
                <a16:creationId xmlns:a16="http://schemas.microsoft.com/office/drawing/2014/main" id="{1184687A-408A-45B0-8CF3-C0D4A3CE1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685549"/>
            <a:ext cx="12344400" cy="82290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9B879F1-E959-B5EC-5232-7C179314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législation sur les services numériques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214FE-6784-4850-BF40-07BBCF55B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Le règlement sur les services numériques (2022/2065) permet une exemption de responsabilité sur les informations transmises.</a:t>
            </a:r>
          </a:p>
          <a:p>
            <a:pPr marL="0" indent="0">
              <a:buNone/>
            </a:pPr>
            <a:r>
              <a:rPr lang="fr-FR" sz="2400" dirty="0"/>
              <a:t>→ Dans le cas d’espèce, </a:t>
            </a:r>
            <a:r>
              <a:rPr lang="fr-FR" sz="2400" dirty="0" err="1"/>
              <a:t>Starlink</a:t>
            </a:r>
            <a:r>
              <a:rPr lang="fr-FR" sz="2400" dirty="0"/>
              <a:t> est un fournisseur d’accès à internet donc service intermédiaire de simple transport au titre du RSN.</a:t>
            </a:r>
          </a:p>
          <a:p>
            <a:endParaRPr lang="fr-FR" sz="2400" dirty="0"/>
          </a:p>
        </p:txBody>
      </p:sp>
      <p:pic>
        <p:nvPicPr>
          <p:cNvPr id="5" name="Image 4" descr="Une image contenant texte, reçu, algèbre&#10;&#10;Description générée automatiquement">
            <a:extLst>
              <a:ext uri="{FF2B5EF4-FFF2-40B4-BE49-F238E27FC236}">
                <a16:creationId xmlns:a16="http://schemas.microsoft.com/office/drawing/2014/main" id="{2DC32D1E-847D-5394-7FF1-8DBCA42A1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87272"/>
            <a:ext cx="10139465" cy="22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7892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92D97-008D-9282-236F-14B7709C8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léger, aurore, Caractère coloré, nature&#10;&#10;Description générée automatiquement">
            <a:extLst>
              <a:ext uri="{FF2B5EF4-FFF2-40B4-BE49-F238E27FC236}">
                <a16:creationId xmlns:a16="http://schemas.microsoft.com/office/drawing/2014/main" id="{A37C32AC-5D7B-54F9-C479-6CBAB2871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685549"/>
            <a:ext cx="12344400" cy="82290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5BAF22-0AF3-B0AF-D240-EFBD8B9BF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législation sur les services numériques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3464E2-A15F-0E9F-EB6C-8836047A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Exemple de Dailymotion qui prévoit que les personnes qui mettent en ligne des vidéos sont responsables de traitement et la plateforme agit comme sous-traitant au titre du RGPD.</a:t>
            </a:r>
          </a:p>
          <a:p>
            <a:pPr lvl="1"/>
            <a:endParaRPr lang="fr-FR" dirty="0"/>
          </a:p>
        </p:txBody>
      </p:sp>
      <p:pic>
        <p:nvPicPr>
          <p:cNvPr id="6" name="Image 5" descr="Une image contenant texte, Police, algèbre&#10;&#10;Description générée automatiquement">
            <a:extLst>
              <a:ext uri="{FF2B5EF4-FFF2-40B4-BE49-F238E27FC236}">
                <a16:creationId xmlns:a16="http://schemas.microsoft.com/office/drawing/2014/main" id="{2E573152-7301-792C-5F82-194D6188D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30" y="3216349"/>
            <a:ext cx="8969042" cy="23414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AF80AF0-4FD8-0108-8C2E-99F2037E7322}"/>
              </a:ext>
            </a:extLst>
          </p:cNvPr>
          <p:cNvSpPr txBox="1"/>
          <p:nvPr/>
        </p:nvSpPr>
        <p:spPr>
          <a:xfrm>
            <a:off x="838200" y="5557767"/>
            <a:ext cx="929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Politique de protection des données de Dailymotion </a:t>
            </a:r>
            <a:r>
              <a:rPr lang="fr-FR" dirty="0"/>
              <a:t>(consultée de 01/12/2024)</a:t>
            </a:r>
          </a:p>
        </p:txBody>
      </p:sp>
    </p:spTree>
    <p:extLst>
      <p:ext uri="{BB962C8B-B14F-4D97-AF65-F5344CB8AC3E}">
        <p14:creationId xmlns:p14="http://schemas.microsoft.com/office/powerpoint/2010/main" val="117775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</TotalTime>
  <Words>597</Words>
  <Application>Microsoft Macintosh PowerPoint</Application>
  <PresentationFormat>Grand écran</PresentationFormat>
  <Paragraphs>68</Paragraphs>
  <Slides>12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Thème Office</vt:lpstr>
      <vt:lpstr>Traiter des données à caractère personnel dans l’espace</vt:lpstr>
      <vt:lpstr>Problématique</vt:lpstr>
      <vt:lpstr>L’extraterritorialité du RGPD</vt:lpstr>
      <vt:lpstr>Les transferts internationaux de données</vt:lpstr>
      <vt:lpstr>Le cas des satellites européens</vt:lpstr>
      <vt:lpstr>Les lois spatiales</vt:lpstr>
      <vt:lpstr>Les lois spatiales</vt:lpstr>
      <vt:lpstr>La législation sur les services numériques</vt:lpstr>
      <vt:lpstr>La législation sur les services numériques</vt:lpstr>
      <vt:lpstr>En résumé</vt:lpstr>
      <vt:lpstr>Concrètement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Libeau</dc:creator>
  <cp:lastModifiedBy>David Libeau</cp:lastModifiedBy>
  <cp:revision>77</cp:revision>
  <dcterms:created xsi:type="dcterms:W3CDTF">2024-12-04T08:42:47Z</dcterms:created>
  <dcterms:modified xsi:type="dcterms:W3CDTF">2024-12-07T08:45:19Z</dcterms:modified>
</cp:coreProperties>
</file>